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74" r:id="rId2"/>
    <p:sldId id="386" r:id="rId3"/>
    <p:sldId id="388" r:id="rId4"/>
    <p:sldId id="389" r:id="rId5"/>
    <p:sldId id="390" r:id="rId6"/>
    <p:sldId id="391" r:id="rId7"/>
    <p:sldId id="393" r:id="rId8"/>
    <p:sldId id="392" r:id="rId9"/>
  </p:sldIdLst>
  <p:sldSz cx="18288000" cy="10296525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914400" indent="-4572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828800" indent="-9144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743200" indent="-13716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3657600" indent="-18288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8C8"/>
    <a:srgbClr val="F5FEFF"/>
    <a:srgbClr val="969696"/>
    <a:srgbClr val="D9D9FA"/>
    <a:srgbClr val="A0A3CC"/>
    <a:srgbClr val="646464"/>
    <a:srgbClr val="66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5" autoAdjust="0"/>
    <p:restoredTop sz="94629" autoAdjust="0"/>
  </p:normalViewPr>
  <p:slideViewPr>
    <p:cSldViewPr snapToGrid="0" snapToObjects="1">
      <p:cViewPr>
        <p:scale>
          <a:sx n="54" d="100"/>
          <a:sy n="54" d="100"/>
        </p:scale>
        <p:origin x="-1770" y="-726"/>
      </p:cViewPr>
      <p:guideLst>
        <p:guide orient="horz" pos="3243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1D322-6C89-A143-8CE9-5E1113BBA782}" type="datetimeFigureOut">
              <a:rPr lang="en-US" smtClean="0"/>
              <a:t>10/9/2014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3776D-AB8E-5447-A6F1-C1578A840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32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67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67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62A41A6-2225-5F4A-B3D6-ABFBE3079D98}" type="datetimeFigureOut">
              <a:rPr lang="en-US"/>
              <a:pPr>
                <a:defRPr/>
              </a:pPr>
              <a:t>10/9/2014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7588" y="514350"/>
            <a:ext cx="456882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 noProof="0" smtClean="0"/>
              <a:t>Click to edit Master text styles</a:t>
            </a:r>
          </a:p>
          <a:p>
            <a:pPr lvl="1"/>
            <a:r>
              <a:rPr lang="sl-SI" noProof="0" smtClean="0"/>
              <a:t>Second level</a:t>
            </a:r>
          </a:p>
          <a:p>
            <a:pPr lvl="2"/>
            <a:r>
              <a:rPr lang="sl-SI" noProof="0" smtClean="0"/>
              <a:t>Third level</a:t>
            </a:r>
          </a:p>
          <a:p>
            <a:pPr lvl="3"/>
            <a:r>
              <a:rPr lang="sl-SI" noProof="0" smtClean="0"/>
              <a:t>Fourth level</a:t>
            </a:r>
          </a:p>
          <a:p>
            <a:pPr lvl="4"/>
            <a:r>
              <a:rPr lang="sl-SI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67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467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44E0FAB-1767-E545-8E1B-7FBD5A94F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63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914400" algn="l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828800" algn="l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2743200" algn="l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3657600" algn="l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4573372" algn="l" defTabSz="91467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8046" algn="l" defTabSz="91467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2720" algn="l" defTabSz="91467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7395" algn="l" defTabSz="91467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0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5976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ection 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847726" y="307144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847726" y="348725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9316334" y="307144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9316334" y="348725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421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section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847726" y="3071441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9316334" y="3071441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5118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ullets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847726" y="3071440"/>
            <a:ext cx="6637160" cy="6120347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  <a:p>
            <a:pPr lvl="1"/>
            <a:r>
              <a:rPr lang="sl-SI" dirty="0" smtClean="0"/>
              <a:t>Second level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9316334" y="3071440"/>
            <a:ext cx="6637160" cy="6120347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</p:txBody>
      </p:sp>
      <p:sp>
        <p:nvSpPr>
          <p:cNvPr id="10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ection title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47726" y="263423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847726" y="305004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9316334" y="263423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9316334" y="305004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1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77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sections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9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847726" y="264464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9316334" y="264464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774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ullets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847726" y="2644645"/>
            <a:ext cx="6637160" cy="6120347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9316334" y="2644645"/>
            <a:ext cx="6637160" cy="6120347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</p:txBody>
      </p:sp>
      <p:sp>
        <p:nvSpPr>
          <p:cNvPr id="9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1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/Process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05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57654" y="3572338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700" cap="all" spc="-2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4" name="Subtitle 4"/>
          <p:cNvSpPr>
            <a:spLocks noGrp="1"/>
          </p:cNvSpPr>
          <p:nvPr>
            <p:ph type="subTitle" idx="1"/>
          </p:nvPr>
        </p:nvSpPr>
        <p:spPr>
          <a:xfrm>
            <a:off x="857654" y="5011063"/>
            <a:ext cx="9989704" cy="22549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4200"/>
              </a:lnSpc>
              <a:spcBef>
                <a:spcPts val="0"/>
              </a:spcBef>
              <a:buNone/>
              <a:defRPr sz="3600">
                <a:solidFill>
                  <a:srgbClr val="C8C8C8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7441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Section 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847726" y="307144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7726" y="3487256"/>
            <a:ext cx="6637160" cy="5975190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717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no section 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847726" y="3071441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7896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client logo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874838" y="5754688"/>
            <a:ext cx="2292350" cy="33035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990221" y="5040362"/>
            <a:ext cx="2629571" cy="4246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77138" y="4673247"/>
            <a:ext cx="7124060" cy="5149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81614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bullets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847726" y="3071440"/>
            <a:ext cx="6637160" cy="6391006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  <a:p>
            <a:pPr lvl="1"/>
            <a:r>
              <a:rPr lang="sl-SI" dirty="0" smtClean="0"/>
              <a:t>Content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898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section title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847726" y="263423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7726" y="3050046"/>
            <a:ext cx="6637160" cy="6412400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1879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no section title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847726" y="2644645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6352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bullets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847726" y="2644645"/>
            <a:ext cx="6637160" cy="681780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  <a:p>
            <a:pPr lvl="1"/>
            <a:r>
              <a:rPr lang="sl-SI" dirty="0" smtClean="0"/>
              <a:t>Content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70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47244" y="3299885"/>
            <a:ext cx="16989906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11925988" cy="117630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83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- summary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57654" y="1035414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700" cap="all" spc="-2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57654" y="2474139"/>
            <a:ext cx="11113998" cy="6249215"/>
          </a:xfrm>
          <a:prstGeom prst="rect">
            <a:avLst/>
          </a:prstGeom>
        </p:spPr>
        <p:txBody>
          <a:bodyPr>
            <a:noAutofit/>
          </a:bodyPr>
          <a:lstStyle>
            <a:lvl1pPr marL="571500" indent="-571500" algn="l">
              <a:lnSpc>
                <a:spcPts val="42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3600" baseline="0">
                <a:solidFill>
                  <a:srgbClr val="C8C8C8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Summary/break slide in bullets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31" y="365126"/>
            <a:ext cx="2085370" cy="670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C8C8C8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16283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nd Break - Section 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Summary slide - 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Click to edit Master subtitle style</a:t>
            </a:r>
            <a:br>
              <a:rPr lang="sl-SI" dirty="0" smtClean="0"/>
            </a:br>
            <a:r>
              <a:rPr lang="sl-SI" dirty="0" smtClean="0"/>
              <a:t>2 lines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847726" y="307144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7726" y="348725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646464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33147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nd Break - no section 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Summary slide - 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Click to edit Master subtitle style</a:t>
            </a:r>
            <a:br>
              <a:rPr lang="sl-SI" dirty="0" smtClean="0"/>
            </a:br>
            <a:r>
              <a:rPr lang="sl-SI" dirty="0" smtClean="0"/>
              <a:t>2 lines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847726" y="3071441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646464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5820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nd Break - bullets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Summary slide - 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Click to edit Master subtitle style</a:t>
            </a:r>
            <a:br>
              <a:rPr lang="sl-SI" dirty="0" smtClean="0"/>
            </a:br>
            <a:r>
              <a:rPr lang="sl-SI" dirty="0" smtClean="0"/>
              <a:t>2 lines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7726" y="3071440"/>
            <a:ext cx="6637160" cy="6120347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646464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646464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646464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  <a:p>
            <a:pPr lvl="1"/>
            <a:r>
              <a:rPr lang="sl-SI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06191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p photo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2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esktop Tablet Phon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94762" y="5072932"/>
            <a:ext cx="2629660" cy="41909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923381" y="5373844"/>
            <a:ext cx="3619042" cy="4010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301578" y="4959444"/>
            <a:ext cx="2045368" cy="35959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44524" y="4852502"/>
            <a:ext cx="6002421" cy="6951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245684" y="6175908"/>
            <a:ext cx="1310107" cy="23794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6526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sm photo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4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5"/>
            <a:ext cx="18288000" cy="1029609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470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ple in bed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5375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ss-screen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757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p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9080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open door/futur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7652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ing on a smartphon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966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York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576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7259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 signatur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175977" y="6686703"/>
            <a:ext cx="5846471" cy="5688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4200"/>
              </a:lnSpc>
              <a:spcBef>
                <a:spcPts val="0"/>
              </a:spcBef>
              <a:buNone/>
              <a:defRPr sz="3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Name and Surname</a:t>
            </a:r>
            <a:endParaRPr lang="en-US" dirty="0" smtClean="0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8175977" y="7412297"/>
            <a:ext cx="6637160" cy="676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C8C8C8"/>
                </a:solidFill>
                <a:latin typeface="Avenir Book"/>
                <a:cs typeface="Avenir Book"/>
              </a:defRPr>
            </a:lvl1pPr>
            <a:lvl2pPr marL="0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200" cap="none">
                <a:solidFill>
                  <a:srgbClr val="C8C8C8"/>
                </a:solidFill>
                <a:latin typeface="Avenir Book"/>
                <a:cs typeface="Avenir Book"/>
              </a:defRPr>
            </a:lvl2pPr>
            <a:lvl3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sz="2200" cap="none" baseline="0">
                <a:solidFill>
                  <a:srgbClr val="C8C8C8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Title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175977" y="8088929"/>
            <a:ext cx="6637160" cy="9987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C8C8C8"/>
                </a:solidFill>
                <a:latin typeface="Avenir Book"/>
                <a:cs typeface="Avenir Book"/>
              </a:defRPr>
            </a:lvl1pPr>
            <a:lvl2pPr marL="0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200" cap="none">
                <a:solidFill>
                  <a:srgbClr val="C8C8C8"/>
                </a:solidFill>
                <a:latin typeface="Avenir Book"/>
                <a:cs typeface="Avenir Book"/>
              </a:defRPr>
            </a:lvl2pPr>
            <a:lvl3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sz="2200" cap="none" baseline="0">
                <a:solidFill>
                  <a:srgbClr val="C8C8C8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60245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esktop Tablet-full Phon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94762" y="5072932"/>
            <a:ext cx="2629660" cy="41909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301578" y="4959444"/>
            <a:ext cx="2045368" cy="35959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44524" y="4852502"/>
            <a:ext cx="6002421" cy="6951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852736" y="4571777"/>
            <a:ext cx="3756527" cy="49193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4498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esktop Tablet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386011" y="5373844"/>
            <a:ext cx="3619042" cy="4010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764208" y="4959444"/>
            <a:ext cx="2045368" cy="35959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807154" y="4852502"/>
            <a:ext cx="6002421" cy="6951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708314" y="6175908"/>
            <a:ext cx="1310107" cy="23794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3606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esktop Tablet-full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764208" y="4959444"/>
            <a:ext cx="2045368" cy="35959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807154" y="4852502"/>
            <a:ext cx="6002421" cy="6951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42104" y="4571777"/>
            <a:ext cx="3756527" cy="49193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723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client logo P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582099" y="5773614"/>
            <a:ext cx="2292350" cy="33035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916095" y="5040362"/>
            <a:ext cx="2629571" cy="4246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84896" y="4132663"/>
            <a:ext cx="3945441" cy="54234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67928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4466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w client logo P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821145" y="6610179"/>
            <a:ext cx="5246707" cy="29770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483002" y="6610179"/>
            <a:ext cx="5298759" cy="29770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67928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8577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w client logo P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777624" y="5496339"/>
            <a:ext cx="2383920" cy="34664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46091" y="4684377"/>
            <a:ext cx="2737865" cy="44761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67928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7671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13" r:id="rId10"/>
    <p:sldLayoutId id="2147483811" r:id="rId11"/>
    <p:sldLayoutId id="2147483812" r:id="rId12"/>
    <p:sldLayoutId id="2147483816" r:id="rId13"/>
    <p:sldLayoutId id="2147483814" r:id="rId14"/>
    <p:sldLayoutId id="2147483815" r:id="rId15"/>
    <p:sldLayoutId id="2147483845" r:id="rId16"/>
    <p:sldLayoutId id="2147483818" r:id="rId17"/>
    <p:sldLayoutId id="2147483821" r:id="rId18"/>
    <p:sldLayoutId id="2147483819" r:id="rId19"/>
    <p:sldLayoutId id="2147483820" r:id="rId20"/>
    <p:sldLayoutId id="2147483824" r:id="rId21"/>
    <p:sldLayoutId id="2147483822" r:id="rId22"/>
    <p:sldLayoutId id="2147483823" r:id="rId23"/>
    <p:sldLayoutId id="2147483825" r:id="rId24"/>
    <p:sldLayoutId id="2147483833" r:id="rId25"/>
    <p:sldLayoutId id="2147483836" r:id="rId26"/>
    <p:sldLayoutId id="2147483835" r:id="rId27"/>
    <p:sldLayoutId id="2147483837" r:id="rId28"/>
    <p:sldLayoutId id="2147483838" r:id="rId29"/>
    <p:sldLayoutId id="2147483856" r:id="rId30"/>
    <p:sldLayoutId id="2147483855" r:id="rId31"/>
    <p:sldLayoutId id="2147483841" r:id="rId32"/>
    <p:sldLayoutId id="2147483842" r:id="rId33"/>
    <p:sldLayoutId id="2147483844" r:id="rId34"/>
    <p:sldLayoutId id="2147483847" r:id="rId35"/>
    <p:sldLayoutId id="2147483848" r:id="rId36"/>
    <p:sldLayoutId id="2147483839" r:id="rId37"/>
    <p:sldLayoutId id="2147483840" r:id="rId38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88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9pPr>
    </p:titleStyle>
    <p:bodyStyle>
      <a:lvl1pPr marL="685800" indent="-6858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64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1pPr>
      <a:lvl2pPr marL="1485900" indent="-5715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56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2pPr>
      <a:lvl3pPr marL="2286000" indent="-4572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48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3pPr>
      <a:lvl4pPr marL="3200400" indent="-4572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40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4pPr>
      <a:lvl5pPr marL="4114800" indent="-4572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40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5pPr>
      <a:lvl6pPr marL="5030709" indent="-457337" algn="l" defTabSz="91467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5383" indent="-457337" algn="l" defTabSz="91467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60057" indent="-457337" algn="l" defTabSz="91467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4732" indent="-457337" algn="l" defTabSz="91467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674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9349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4023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8697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3372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8046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2720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7395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celtra-jackpot.com/3/machines" TargetMode="Externa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40524"/>
            <a:ext cx="18288000" cy="8215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476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654" y="2474139"/>
            <a:ext cx="17430346" cy="6249215"/>
          </a:xfrm>
        </p:spPr>
        <p:txBody>
          <a:bodyPr/>
          <a:lstStyle/>
          <a:p>
            <a:r>
              <a:rPr lang="sl-SI" dirty="0" smtClean="0"/>
              <a:t>Spletna storitev (</a:t>
            </a:r>
            <a:r>
              <a:rPr lang="sl-SI" dirty="0" err="1" smtClean="0"/>
              <a:t>Web</a:t>
            </a:r>
            <a:r>
              <a:rPr lang="sl-SI" dirty="0" smtClean="0"/>
              <a:t> </a:t>
            </a:r>
            <a:r>
              <a:rPr lang="sl-SI" dirty="0" err="1" smtClean="0"/>
              <a:t>service</a:t>
            </a:r>
            <a:r>
              <a:rPr lang="sl-SI" dirty="0" smtClean="0"/>
              <a:t>)</a:t>
            </a:r>
          </a:p>
          <a:p>
            <a:r>
              <a:rPr lang="en-US" dirty="0" smtClean="0"/>
              <a:t>10 </a:t>
            </a:r>
            <a:r>
              <a:rPr lang="en-US" dirty="0" err="1" smtClean="0"/>
              <a:t>testnih</a:t>
            </a:r>
            <a:r>
              <a:rPr lang="en-US" dirty="0" smtClean="0"/>
              <a:t> </a:t>
            </a:r>
            <a:r>
              <a:rPr lang="en-US" dirty="0" err="1" smtClean="0"/>
              <a:t>primerov</a:t>
            </a:r>
            <a:endParaRPr lang="en-US" dirty="0" smtClean="0"/>
          </a:p>
          <a:p>
            <a:endParaRPr lang="en-US" dirty="0" smtClean="0"/>
          </a:p>
          <a:p>
            <a:r>
              <a:rPr lang="sl-SI" dirty="0" smtClean="0"/>
              <a:t>Število avtomatov (</a:t>
            </a:r>
            <a:r>
              <a:rPr lang="sl-SI" dirty="0" err="1" smtClean="0"/>
              <a:t>max</a:t>
            </a:r>
            <a:r>
              <a:rPr lang="sl-SI" dirty="0" smtClean="0"/>
              <a:t> 10)</a:t>
            </a:r>
          </a:p>
          <a:p>
            <a:pPr marL="0" indent="0">
              <a:buNone/>
            </a:pPr>
            <a:r>
              <a:rPr lang="sl-SI" sz="28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http</a:t>
            </a:r>
            <a:r>
              <a:rPr lang="en-GB" sz="2800" dirty="0">
                <a:latin typeface="Consolas" pitchFamily="49" charset="0"/>
                <a:cs typeface="Consolas" pitchFamily="49" charset="0"/>
              </a:rPr>
              <a:t>://celtra-jackpot.com/&lt;številka_primera&gt;/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machines</a:t>
            </a:r>
            <a:endParaRPr lang="sl-SI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sl-SI" dirty="0"/>
              <a:t>Število </a:t>
            </a:r>
            <a:r>
              <a:rPr lang="sl-SI" dirty="0" smtClean="0"/>
              <a:t>potegov ročice (</a:t>
            </a:r>
            <a:r>
              <a:rPr lang="sl-SI" dirty="0" err="1" smtClean="0"/>
              <a:t>max</a:t>
            </a:r>
            <a:r>
              <a:rPr lang="sl-SI" dirty="0" smtClean="0"/>
              <a:t> 30.000)</a:t>
            </a:r>
            <a:endParaRPr lang="sl-SI" dirty="0"/>
          </a:p>
          <a:p>
            <a:pPr marL="0" indent="0">
              <a:buNone/>
            </a:pPr>
            <a:r>
              <a:rPr lang="sl-SI" sz="2800" dirty="0" smtClean="0"/>
              <a:t>	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http://celtra-jackpot.com/&lt;številka_primera&gt;/pulls</a:t>
            </a:r>
            <a:endParaRPr lang="sl-SI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sl-SI" dirty="0" smtClean="0"/>
              <a:t>Poteg ročice</a:t>
            </a:r>
            <a:endParaRPr lang="sl-SI" dirty="0"/>
          </a:p>
          <a:p>
            <a:pPr marL="0" indent="0">
              <a:buNone/>
            </a:pPr>
            <a:r>
              <a:rPr lang="sl-SI" sz="28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http</a:t>
            </a:r>
            <a:r>
              <a:rPr lang="en-GB" sz="2800" dirty="0">
                <a:latin typeface="Consolas" pitchFamily="49" charset="0"/>
                <a:cs typeface="Consolas" pitchFamily="49" charset="0"/>
              </a:rPr>
              <a:t>://celtra-jackpot.com/&lt;številka_primera&gt;/&lt;številka_avtomata&gt;/&lt;številka_potega&gt;</a:t>
            </a:r>
            <a:endParaRPr lang="sl-SI" sz="28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7654" y="1035414"/>
            <a:ext cx="16594876" cy="1360948"/>
          </a:xfrm>
        </p:spPr>
        <p:txBody>
          <a:bodyPr/>
          <a:lstStyle/>
          <a:p>
            <a:r>
              <a:rPr lang="en-US" cap="none" dirty="0" err="1" smtClean="0"/>
              <a:t>Testno</a:t>
            </a:r>
            <a:r>
              <a:rPr lang="en-US" cap="none" dirty="0" smtClean="0"/>
              <a:t> </a:t>
            </a:r>
            <a:r>
              <a:rPr lang="en-US" cap="none" dirty="0" err="1" smtClean="0"/>
              <a:t>razvojno</a:t>
            </a:r>
            <a:r>
              <a:rPr lang="en-US" cap="none" dirty="0" smtClean="0"/>
              <a:t> </a:t>
            </a:r>
            <a:r>
              <a:rPr lang="en-US" cap="none" dirty="0" err="1" smtClean="0"/>
              <a:t>okolje</a:t>
            </a:r>
            <a:endParaRPr lang="en-GB" cap="none" dirty="0"/>
          </a:p>
        </p:txBody>
      </p:sp>
    </p:spTree>
    <p:extLst>
      <p:ext uri="{BB962C8B-B14F-4D97-AF65-F5344CB8AC3E}">
        <p14:creationId xmlns:p14="http://schemas.microsoft.com/office/powerpoint/2010/main" val="119828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7654" y="1035414"/>
            <a:ext cx="16594876" cy="1360948"/>
          </a:xfrm>
        </p:spPr>
        <p:txBody>
          <a:bodyPr/>
          <a:lstStyle/>
          <a:p>
            <a:r>
              <a:rPr lang="en-US" cap="none" dirty="0" err="1" smtClean="0"/>
              <a:t>Testno</a:t>
            </a:r>
            <a:r>
              <a:rPr lang="en-US" cap="none" dirty="0" smtClean="0"/>
              <a:t> </a:t>
            </a:r>
            <a:r>
              <a:rPr lang="en-US" cap="none" dirty="0" err="1" smtClean="0"/>
              <a:t>razvojno</a:t>
            </a:r>
            <a:r>
              <a:rPr lang="en-US" cap="none" dirty="0" smtClean="0"/>
              <a:t> </a:t>
            </a:r>
            <a:r>
              <a:rPr lang="en-US" cap="none" dirty="0" err="1" smtClean="0"/>
              <a:t>okolje</a:t>
            </a:r>
            <a:endParaRPr lang="en-GB" cap="none" dirty="0"/>
          </a:p>
        </p:txBody>
      </p:sp>
      <p:pic>
        <p:nvPicPr>
          <p:cNvPr id="1027" name="Picture 3" descr="C:\Work\CeltraJackpot\img\im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380" y="2396362"/>
            <a:ext cx="6163163" cy="414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Work\CeltraJackpot\img\im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457" y="5736370"/>
            <a:ext cx="6163163" cy="414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Subtitle 2"/>
          <p:cNvSpPr txBox="1">
            <a:spLocks/>
          </p:cNvSpPr>
          <p:nvPr/>
        </p:nvSpPr>
        <p:spPr>
          <a:xfrm>
            <a:off x="9188243" y="8085096"/>
            <a:ext cx="6510300" cy="1799106"/>
          </a:xfrm>
          <a:prstGeom prst="rect">
            <a:avLst/>
          </a:prstGeom>
        </p:spPr>
        <p:txBody>
          <a:bodyPr>
            <a:noAutofit/>
          </a:bodyPr>
          <a:lstStyle>
            <a:lvl1pPr marL="571500" indent="-571500" algn="l" rtl="0" eaLnBrk="1" fontAlgn="base" hangingPunct="1">
              <a:lnSpc>
                <a:spcPts val="42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3600" kern="1200" baseline="0">
                <a:solidFill>
                  <a:srgbClr val="C8C8C8"/>
                </a:solidFill>
                <a:latin typeface="Avenir Book"/>
                <a:ea typeface="ＭＳ Ｐゴシック" charset="0"/>
                <a:cs typeface="Avenir Book"/>
              </a:defRPr>
            </a:lvl1pPr>
            <a:lvl2pPr marL="1485900" indent="-5715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56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2pPr>
            <a:lvl3pPr marL="22860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3pPr>
            <a:lvl4pPr marL="32004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4pPr>
            <a:lvl5pPr marL="41148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5pPr>
            <a:lvl6pPr marL="5030709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5383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60057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4732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sym typeface="Wingdings" pitchFamily="2" charset="2"/>
              </a:rPr>
              <a:t>&lt;&lt;  </a:t>
            </a:r>
            <a:r>
              <a:rPr lang="en-US" dirty="0" err="1" smtClean="0"/>
              <a:t>Zadnjih</a:t>
            </a:r>
            <a:r>
              <a:rPr lang="en-US" dirty="0" smtClean="0"/>
              <a:t> 5 </a:t>
            </a:r>
            <a:r>
              <a:rPr lang="en-US" dirty="0" err="1" smtClean="0"/>
              <a:t>primerov</a:t>
            </a:r>
            <a:endParaRPr lang="sl-SI" dirty="0" smtClean="0"/>
          </a:p>
        </p:txBody>
      </p:sp>
      <p:sp>
        <p:nvSpPr>
          <p:cNvPr id="43" name="Subtitle 2"/>
          <p:cNvSpPr txBox="1">
            <a:spLocks/>
          </p:cNvSpPr>
          <p:nvPr/>
        </p:nvSpPr>
        <p:spPr>
          <a:xfrm>
            <a:off x="2589457" y="2396362"/>
            <a:ext cx="6510300" cy="179910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571500" indent="-571500" algn="l" rtl="0" eaLnBrk="1" fontAlgn="base" hangingPunct="1">
              <a:lnSpc>
                <a:spcPts val="42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3600" kern="1200" baseline="0">
                <a:solidFill>
                  <a:srgbClr val="C8C8C8"/>
                </a:solidFill>
                <a:latin typeface="Avenir Book"/>
                <a:ea typeface="ＭＳ Ｐゴシック" charset="0"/>
                <a:cs typeface="Avenir Book"/>
              </a:defRPr>
            </a:lvl1pPr>
            <a:lvl2pPr marL="1485900" indent="-5715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56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2pPr>
            <a:lvl3pPr marL="22860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3pPr>
            <a:lvl4pPr marL="32004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4pPr>
            <a:lvl5pPr marL="41148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5pPr>
            <a:lvl6pPr marL="5030709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5383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60057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4732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n-US" dirty="0" err="1" smtClean="0"/>
              <a:t>Prvih</a:t>
            </a:r>
            <a:r>
              <a:rPr lang="en-US" dirty="0" smtClean="0"/>
              <a:t> 5 </a:t>
            </a:r>
            <a:r>
              <a:rPr lang="en-US" dirty="0" err="1" smtClean="0"/>
              <a:t>primerov</a:t>
            </a:r>
            <a:r>
              <a:rPr lang="en-US" dirty="0" smtClean="0"/>
              <a:t>  &gt;&gt;</a:t>
            </a:r>
            <a:endParaRPr lang="sl-SI" dirty="0" smtClean="0"/>
          </a:p>
        </p:txBody>
      </p:sp>
    </p:spTree>
    <p:extLst>
      <p:ext uri="{BB962C8B-B14F-4D97-AF65-F5344CB8AC3E}">
        <p14:creationId xmlns:p14="http://schemas.microsoft.com/office/powerpoint/2010/main" val="13428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653" y="2474139"/>
            <a:ext cx="8409439" cy="6249215"/>
          </a:xfrm>
        </p:spPr>
        <p:txBody>
          <a:bodyPr/>
          <a:lstStyle/>
          <a:p>
            <a:r>
              <a:rPr lang="sl-SI" sz="2800" dirty="0" smtClean="0">
                <a:cs typeface="Consolas" pitchFamily="49" charset="0"/>
              </a:rPr>
              <a:t>Zahteva: </a:t>
            </a:r>
            <a:r>
              <a:rPr lang="en-GB" sz="2400" dirty="0">
                <a:latin typeface="Consolas" pitchFamily="49" charset="0"/>
                <a:cs typeface="Consolas" pitchFamily="49" charset="0"/>
              </a:rPr>
              <a:t>http://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celtra-jackpot.com/3/machines</a:t>
            </a:r>
            <a:endParaRPr lang="en-GB" sz="2400" dirty="0" smtClean="0">
              <a:latin typeface="Consolas" pitchFamily="49" charset="0"/>
              <a:cs typeface="Consolas" pitchFamily="49" charset="0"/>
              <a:hlinkClick r:id="rId2"/>
            </a:endParaRPr>
          </a:p>
          <a:p>
            <a:r>
              <a:rPr lang="sl-SI" sz="2800" dirty="0" smtClean="0">
                <a:cs typeface="Consolas" pitchFamily="49" charset="0"/>
              </a:rPr>
              <a:t>Odgovor: </a:t>
            </a:r>
            <a:r>
              <a:rPr lang="sl-SI" sz="2800" dirty="0" smtClean="0">
                <a:latin typeface="Consolas" pitchFamily="49" charset="0"/>
                <a:cs typeface="Consolas" pitchFamily="49" charset="0"/>
              </a:rPr>
              <a:t>2</a:t>
            </a:r>
          </a:p>
          <a:p>
            <a:r>
              <a:rPr lang="sl-SI" sz="2800" dirty="0">
                <a:cs typeface="Consolas" pitchFamily="49" charset="0"/>
              </a:rPr>
              <a:t>Zahteva: </a:t>
            </a:r>
            <a:r>
              <a:rPr lang="en-GB" sz="2400" dirty="0">
                <a:latin typeface="Consolas" pitchFamily="49" charset="0"/>
                <a:cs typeface="Consolas" pitchFamily="49" charset="0"/>
              </a:rPr>
              <a:t>http://celtra-jackpot.com/3/pulls</a:t>
            </a:r>
            <a:endParaRPr lang="en-GB" sz="2400" dirty="0">
              <a:latin typeface="Consolas" pitchFamily="49" charset="0"/>
              <a:cs typeface="Consolas" pitchFamily="49" charset="0"/>
              <a:hlinkClick r:id="rId2"/>
            </a:endParaRPr>
          </a:p>
          <a:p>
            <a:r>
              <a:rPr lang="sl-SI" sz="2800" dirty="0">
                <a:cs typeface="Consolas" pitchFamily="49" charset="0"/>
              </a:rPr>
              <a:t>Odgovor: 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10000</a:t>
            </a:r>
            <a:endParaRPr lang="sl-SI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sl-SI" sz="2800" dirty="0">
                <a:cs typeface="Consolas" pitchFamily="49" charset="0"/>
              </a:rPr>
              <a:t>Zahteva: </a:t>
            </a:r>
            <a:r>
              <a:rPr lang="en-GB" sz="2400" dirty="0">
                <a:latin typeface="Consolas" pitchFamily="49" charset="0"/>
                <a:cs typeface="Consolas" pitchFamily="49" charset="0"/>
              </a:rPr>
              <a:t>http://celtra-jackpot.com/3/1/1</a:t>
            </a:r>
            <a:endParaRPr lang="en-GB" sz="2400" dirty="0">
              <a:latin typeface="Consolas" pitchFamily="49" charset="0"/>
              <a:cs typeface="Consolas" pitchFamily="49" charset="0"/>
              <a:hlinkClick r:id="rId2"/>
            </a:endParaRPr>
          </a:p>
          <a:p>
            <a:r>
              <a:rPr lang="sl-SI" sz="2800" dirty="0">
                <a:cs typeface="Consolas" pitchFamily="49" charset="0"/>
              </a:rPr>
              <a:t>Odgovor: </a:t>
            </a:r>
            <a:r>
              <a:rPr lang="en-GB" sz="2800" dirty="0">
                <a:latin typeface="Consolas" pitchFamily="49" charset="0"/>
                <a:cs typeface="Consolas" pitchFamily="49" charset="0"/>
              </a:rPr>
              <a:t>0</a:t>
            </a:r>
            <a:endParaRPr lang="sl-SI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sl-SI" sz="2800" dirty="0">
                <a:cs typeface="Consolas" pitchFamily="49" charset="0"/>
              </a:rPr>
              <a:t>Zahteva: </a:t>
            </a:r>
            <a:r>
              <a:rPr lang="en-GB" sz="2400" dirty="0">
                <a:latin typeface="Consolas" pitchFamily="49" charset="0"/>
                <a:cs typeface="Consolas" pitchFamily="49" charset="0"/>
              </a:rPr>
              <a:t>http://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celtra-jackpot.com/3/2/2</a:t>
            </a:r>
            <a:endParaRPr lang="en-GB" sz="2400" dirty="0">
              <a:latin typeface="Consolas" pitchFamily="49" charset="0"/>
              <a:cs typeface="Consolas" pitchFamily="49" charset="0"/>
              <a:hlinkClick r:id="rId2"/>
            </a:endParaRPr>
          </a:p>
          <a:p>
            <a:r>
              <a:rPr lang="sl-SI" sz="2800" dirty="0">
                <a:cs typeface="Consolas" pitchFamily="49" charset="0"/>
              </a:rPr>
              <a:t>Odgovor: </a:t>
            </a:r>
            <a:r>
              <a:rPr lang="en-GB" sz="2800" dirty="0">
                <a:latin typeface="Consolas" pitchFamily="49" charset="0"/>
                <a:cs typeface="Consolas" pitchFamily="49" charset="0"/>
              </a:rPr>
              <a:t>0</a:t>
            </a:r>
            <a:endParaRPr lang="sl-SI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sl-SI" sz="2800" dirty="0">
                <a:cs typeface="Consolas" pitchFamily="49" charset="0"/>
              </a:rPr>
              <a:t>Zahteva: </a:t>
            </a:r>
            <a:r>
              <a:rPr lang="en-GB" sz="2400" dirty="0">
                <a:latin typeface="Consolas" pitchFamily="49" charset="0"/>
                <a:cs typeface="Consolas" pitchFamily="49" charset="0"/>
              </a:rPr>
              <a:t>http://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celtra-jackpot.com/3/1/3</a:t>
            </a:r>
          </a:p>
          <a:p>
            <a:r>
              <a:rPr lang="en-US" sz="2800" dirty="0" err="1" smtClean="0"/>
              <a:t>Odgovor</a:t>
            </a:r>
            <a:r>
              <a:rPr lang="en-US" sz="2800" dirty="0" smtClean="0"/>
              <a:t>: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1</a:t>
            </a:r>
            <a:endParaRPr lang="sl-SI" sz="2800" dirty="0">
              <a:latin typeface="Consolas" pitchFamily="49" charset="0"/>
              <a:cs typeface="Consolas" pitchFamily="49" charset="0"/>
            </a:endParaRPr>
          </a:p>
          <a:p>
            <a:endParaRPr lang="sl-SI" sz="2800" dirty="0">
              <a:cs typeface="Consolas" pitchFamily="49" charset="0"/>
            </a:endParaRPr>
          </a:p>
          <a:p>
            <a:endParaRPr lang="sl-SI" sz="2800" dirty="0" smtClean="0">
              <a:cs typeface="Consolas" pitchFamily="49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7654" y="1035414"/>
            <a:ext cx="16594876" cy="1360948"/>
          </a:xfrm>
        </p:spPr>
        <p:txBody>
          <a:bodyPr/>
          <a:lstStyle/>
          <a:p>
            <a:r>
              <a:rPr lang="sl-SI" cap="none" dirty="0" smtClean="0"/>
              <a:t>Primer tipične komunikacije</a:t>
            </a:r>
            <a:endParaRPr lang="en-GB" cap="none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442937" y="2474139"/>
            <a:ext cx="8651631" cy="6249215"/>
          </a:xfrm>
          <a:prstGeom prst="rect">
            <a:avLst/>
          </a:prstGeom>
        </p:spPr>
        <p:txBody>
          <a:bodyPr>
            <a:noAutofit/>
          </a:bodyPr>
          <a:lstStyle>
            <a:lvl1pPr marL="571500" indent="-571500" algn="l" rtl="0" eaLnBrk="1" fontAlgn="base" hangingPunct="1">
              <a:lnSpc>
                <a:spcPts val="42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3600" kern="1200" baseline="0">
                <a:solidFill>
                  <a:srgbClr val="C8C8C8"/>
                </a:solidFill>
                <a:latin typeface="Avenir Book"/>
                <a:ea typeface="ＭＳ Ｐゴシック" charset="0"/>
                <a:cs typeface="Avenir Book"/>
              </a:defRPr>
            </a:lvl1pPr>
            <a:lvl2pPr marL="1485900" indent="-5715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56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2pPr>
            <a:lvl3pPr marL="22860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3pPr>
            <a:lvl4pPr marL="32004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4pPr>
            <a:lvl5pPr marL="41148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5pPr>
            <a:lvl6pPr marL="5030709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5383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60057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4732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l-SI" sz="2800" dirty="0" smtClean="0">
                <a:cs typeface="Consolas" pitchFamily="49" charset="0"/>
              </a:rPr>
              <a:t>Zahteva: </a:t>
            </a:r>
            <a:r>
              <a:rPr lang="en-GB" sz="2400" dirty="0">
                <a:latin typeface="Consolas" pitchFamily="49" charset="0"/>
                <a:cs typeface="Consolas" pitchFamily="49" charset="0"/>
              </a:rPr>
              <a:t>http://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celtra-jackpot.com/3/1/4</a:t>
            </a:r>
            <a:endParaRPr lang="en-GB" sz="2400" dirty="0" smtClean="0">
              <a:latin typeface="Consolas" pitchFamily="49" charset="0"/>
              <a:cs typeface="Consolas" pitchFamily="49" charset="0"/>
              <a:hlinkClick r:id="rId2"/>
            </a:endParaRPr>
          </a:p>
          <a:p>
            <a:r>
              <a:rPr lang="sl-SI" sz="2800" dirty="0" smtClean="0">
                <a:cs typeface="Consolas" pitchFamily="49" charset="0"/>
              </a:rPr>
              <a:t>Odgovor: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0</a:t>
            </a:r>
            <a:endParaRPr lang="sl-SI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sl-SI" sz="2800" dirty="0" smtClean="0">
                <a:cs typeface="Consolas" pitchFamily="49" charset="0"/>
              </a:rPr>
              <a:t>…</a:t>
            </a:r>
            <a:endParaRPr lang="sl-SI" sz="2800" dirty="0" smtClean="0"/>
          </a:p>
          <a:p>
            <a:r>
              <a:rPr lang="sl-SI" sz="2800" dirty="0" smtClean="0">
                <a:cs typeface="Consolas" pitchFamily="49" charset="0"/>
              </a:rPr>
              <a:t>Zahteva: </a:t>
            </a:r>
            <a:r>
              <a:rPr lang="en-GB" sz="2400" dirty="0">
                <a:latin typeface="Consolas" pitchFamily="49" charset="0"/>
                <a:cs typeface="Consolas" pitchFamily="49" charset="0"/>
              </a:rPr>
              <a:t>http</a:t>
            </a:r>
            <a:r>
              <a:rPr lang="en-GB" sz="2400">
                <a:latin typeface="Consolas" pitchFamily="49" charset="0"/>
                <a:cs typeface="Consolas" pitchFamily="49" charset="0"/>
              </a:rPr>
              <a:t>://</a:t>
            </a:r>
            <a:r>
              <a:rPr lang="en-GB" sz="2400" smtClean="0">
                <a:latin typeface="Consolas" pitchFamily="49" charset="0"/>
                <a:cs typeface="Consolas" pitchFamily="49" charset="0"/>
              </a:rPr>
              <a:t>celtra-jackpot.com/3/2/10000</a:t>
            </a:r>
            <a:endParaRPr lang="en-GB" sz="2400" dirty="0" smtClean="0">
              <a:latin typeface="Consolas" pitchFamily="49" charset="0"/>
              <a:cs typeface="Consolas" pitchFamily="49" charset="0"/>
              <a:hlinkClick r:id="rId2"/>
            </a:endParaRPr>
          </a:p>
          <a:p>
            <a:r>
              <a:rPr lang="sl-SI" sz="2800" dirty="0" smtClean="0">
                <a:cs typeface="Consolas" pitchFamily="49" charset="0"/>
              </a:rPr>
              <a:t>Odgovor: </a:t>
            </a:r>
            <a:r>
              <a:rPr lang="en-GB" sz="2800" dirty="0">
                <a:latin typeface="Consolas" pitchFamily="49" charset="0"/>
                <a:cs typeface="Consolas" pitchFamily="49" charset="0"/>
              </a:rPr>
              <a:t>0</a:t>
            </a:r>
            <a:endParaRPr lang="sl-SI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sl-SI" sz="2800" dirty="0" smtClean="0"/>
          </a:p>
          <a:p>
            <a:endParaRPr lang="sl-SI" sz="2800" dirty="0" smtClean="0">
              <a:cs typeface="Consolas" pitchFamily="49" charset="0"/>
            </a:endParaRPr>
          </a:p>
          <a:p>
            <a:endParaRPr lang="sl-SI" sz="2800" dirty="0" smtClean="0"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69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7976334"/>
            <a:ext cx="1828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itchFamily="49" charset="0"/>
                <a:cs typeface="Consolas" pitchFamily="49" charset="0"/>
              </a:rPr>
              <a:t>$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MyJackpot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http://celtra-jackpot.com/1</a:t>
            </a:r>
            <a:endParaRPr lang="sl-SI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785" y="1673859"/>
            <a:ext cx="9989450" cy="46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8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7654" y="1035414"/>
            <a:ext cx="16594876" cy="1360948"/>
          </a:xfrm>
        </p:spPr>
        <p:txBody>
          <a:bodyPr/>
          <a:lstStyle/>
          <a:p>
            <a:r>
              <a:rPr lang="sl-SI" cap="none" dirty="0" err="1" smtClean="0"/>
              <a:t>Evalvacijsko</a:t>
            </a:r>
            <a:r>
              <a:rPr lang="sl-SI" cap="none" dirty="0" smtClean="0"/>
              <a:t> okolje</a:t>
            </a:r>
            <a:endParaRPr lang="en-GB" cap="none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57654" y="2474139"/>
            <a:ext cx="17430346" cy="6249215"/>
          </a:xfrm>
        </p:spPr>
        <p:txBody>
          <a:bodyPr/>
          <a:lstStyle/>
          <a:p>
            <a:r>
              <a:rPr lang="en-US" dirty="0" err="1" smtClean="0"/>
              <a:t>Evalvacijsko</a:t>
            </a:r>
            <a:r>
              <a:rPr lang="en-US" dirty="0" smtClean="0"/>
              <a:t> </a:t>
            </a:r>
            <a:r>
              <a:rPr lang="en-US" dirty="0" err="1" smtClean="0"/>
              <a:t>okolje</a:t>
            </a:r>
            <a:r>
              <a:rPr lang="en-US" dirty="0" smtClean="0"/>
              <a:t> </a:t>
            </a:r>
            <a:r>
              <a:rPr lang="en-US" dirty="0" err="1" smtClean="0"/>
              <a:t>podobno</a:t>
            </a:r>
            <a:r>
              <a:rPr lang="en-US" dirty="0" smtClean="0"/>
              <a:t> </a:t>
            </a:r>
            <a:r>
              <a:rPr lang="en-US" dirty="0" err="1" smtClean="0"/>
              <a:t>testnemu</a:t>
            </a:r>
            <a:r>
              <a:rPr lang="en-US" dirty="0" smtClean="0"/>
              <a:t> </a:t>
            </a:r>
            <a:r>
              <a:rPr lang="en-US" dirty="0" err="1" smtClean="0"/>
              <a:t>okolju</a:t>
            </a:r>
            <a:endParaRPr lang="en-US" dirty="0" smtClean="0"/>
          </a:p>
          <a:p>
            <a:r>
              <a:rPr lang="en-US" dirty="0" err="1" smtClean="0"/>
              <a:t>Druga</a:t>
            </a:r>
            <a:r>
              <a:rPr lang="sl-SI" dirty="0" err="1" smtClean="0"/>
              <a:t>čni</a:t>
            </a:r>
            <a:r>
              <a:rPr lang="en-US" dirty="0" smtClean="0"/>
              <a:t> </a:t>
            </a:r>
            <a:r>
              <a:rPr lang="en-US" dirty="0" err="1" smtClean="0"/>
              <a:t>primeri</a:t>
            </a:r>
            <a:r>
              <a:rPr lang="en-US" dirty="0" smtClean="0"/>
              <a:t> :)</a:t>
            </a:r>
          </a:p>
          <a:p>
            <a:endParaRPr lang="sl-SI" dirty="0" smtClean="0"/>
          </a:p>
          <a:p>
            <a:r>
              <a:rPr lang="en-US" dirty="0" err="1" smtClean="0"/>
              <a:t>Dovoljeno</a:t>
            </a:r>
            <a:r>
              <a:rPr lang="en-US" dirty="0" smtClean="0"/>
              <a:t> </a:t>
            </a:r>
            <a:r>
              <a:rPr lang="en-US" dirty="0" err="1" smtClean="0"/>
              <a:t>obna</a:t>
            </a:r>
            <a:r>
              <a:rPr lang="sl-SI" dirty="0" err="1" smtClean="0"/>
              <a:t>šanje</a:t>
            </a:r>
            <a:r>
              <a:rPr lang="en-US" dirty="0"/>
              <a:t>:</a:t>
            </a:r>
            <a:endParaRPr lang="sl-SI" dirty="0" smtClean="0"/>
          </a:p>
          <a:p>
            <a:pPr marL="0" indent="0">
              <a:buNone/>
            </a:pPr>
            <a:r>
              <a:rPr lang="sl-SI" dirty="0" smtClean="0"/>
              <a:t>	- Zahtevi </a:t>
            </a:r>
            <a:r>
              <a:rPr lang="sl-SI" i="1" dirty="0" err="1" smtClean="0"/>
              <a:t>machines</a:t>
            </a:r>
            <a:r>
              <a:rPr lang="sl-SI" dirty="0" smtClean="0"/>
              <a:t> in </a:t>
            </a:r>
            <a:r>
              <a:rPr lang="sl-SI" i="1" dirty="0" err="1" smtClean="0"/>
              <a:t>pulls</a:t>
            </a:r>
            <a:r>
              <a:rPr lang="sl-SI" dirty="0" smtClean="0"/>
              <a:t> lahko pošljemo </a:t>
            </a:r>
            <a:r>
              <a:rPr lang="sl-SI" dirty="0" err="1" smtClean="0"/>
              <a:t>poljubnokrat</a:t>
            </a:r>
            <a:endParaRPr lang="sl-SI" dirty="0" smtClean="0"/>
          </a:p>
          <a:p>
            <a:pPr marL="0" indent="0">
              <a:buNone/>
            </a:pPr>
            <a:r>
              <a:rPr lang="sl-SI" dirty="0"/>
              <a:t>	</a:t>
            </a:r>
            <a:r>
              <a:rPr lang="sl-SI" dirty="0" smtClean="0"/>
              <a:t>- Zahteve za potege ročice moramo pošiljati zaporedno</a:t>
            </a:r>
            <a:endParaRPr lang="sl-SI" dirty="0"/>
          </a:p>
          <a:p>
            <a:pPr marL="0" indent="0">
              <a:buNone/>
            </a:pPr>
            <a:r>
              <a:rPr lang="sl-SI" dirty="0" smtClean="0"/>
              <a:t>	- Odziv v največ </a:t>
            </a:r>
            <a:r>
              <a:rPr lang="en-US" dirty="0" smtClean="0"/>
              <a:t>500 </a:t>
            </a:r>
            <a:r>
              <a:rPr lang="en-US" dirty="0" err="1" smtClean="0"/>
              <a:t>milisekund</a:t>
            </a:r>
            <a:r>
              <a:rPr lang="sl-SI" dirty="0" smtClean="0"/>
              <a:t>ah</a:t>
            </a:r>
            <a:endParaRPr lang="sl-SI" dirty="0"/>
          </a:p>
          <a:p>
            <a:pPr marL="0" indent="0">
              <a:buNone/>
            </a:pPr>
            <a:r>
              <a:rPr lang="sl-SI" dirty="0" smtClean="0"/>
              <a:t>	- Ni dovoljeno: </a:t>
            </a:r>
            <a:r>
              <a:rPr lang="sl-SI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sl-SI" dirty="0" smtClean="0">
                <a:cs typeface="Consolas" pitchFamily="49" charset="0"/>
              </a:rPr>
              <a:t> </a:t>
            </a:r>
            <a:r>
              <a:rPr lang="sl-SI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sl-SI" dirty="0" err="1" smtClean="0">
                <a:latin typeface="Consolas" pitchFamily="49" charset="0"/>
                <a:cs typeface="Consolas" pitchFamily="49" charset="0"/>
              </a:rPr>
              <a:t>exampleNum</a:t>
            </a:r>
            <a:r>
              <a:rPr lang="sl-SI" dirty="0" smtClean="0"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&lt;=</a:t>
            </a:r>
            <a:r>
              <a:rPr lang="en-US" dirty="0" smtClean="0"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5)</a:t>
            </a:r>
            <a:r>
              <a:rPr lang="en-US" dirty="0" smtClean="0"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THEN</a:t>
            </a:r>
            <a:r>
              <a:rPr lang="en-US" dirty="0" smtClean="0"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…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41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7654" y="1035414"/>
            <a:ext cx="16594876" cy="1360948"/>
          </a:xfrm>
        </p:spPr>
        <p:txBody>
          <a:bodyPr/>
          <a:lstStyle/>
          <a:p>
            <a:r>
              <a:rPr lang="en-US" cap="none" dirty="0" err="1" smtClean="0"/>
              <a:t>Kriteriji</a:t>
            </a:r>
            <a:r>
              <a:rPr lang="en-US" cap="none" dirty="0" smtClean="0"/>
              <a:t> </a:t>
            </a:r>
            <a:r>
              <a:rPr lang="en-US" cap="none" dirty="0" err="1" smtClean="0"/>
              <a:t>ocenjevanja</a:t>
            </a:r>
            <a:endParaRPr lang="en-GB" cap="none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57654" y="2474139"/>
            <a:ext cx="17430346" cy="6249215"/>
          </a:xfrm>
        </p:spPr>
        <p:txBody>
          <a:bodyPr/>
          <a:lstStyle/>
          <a:p>
            <a:r>
              <a:rPr lang="en-US" dirty="0" err="1" smtClean="0"/>
              <a:t>Kvantitativni</a:t>
            </a:r>
            <a:r>
              <a:rPr lang="en-US" dirty="0" smtClean="0"/>
              <a:t> </a:t>
            </a:r>
            <a:r>
              <a:rPr lang="en-US" dirty="0" err="1" smtClean="0"/>
              <a:t>kriterij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- </a:t>
            </a:r>
            <a:r>
              <a:rPr lang="sl-SI" dirty="0" smtClean="0"/>
              <a:t>Seštevek nagrade preko vseh </a:t>
            </a:r>
            <a:r>
              <a:rPr lang="sl-SI" dirty="0" err="1" smtClean="0"/>
              <a:t>evalvacijskih</a:t>
            </a:r>
            <a:r>
              <a:rPr lang="sl-SI" dirty="0" smtClean="0"/>
              <a:t> primerov</a:t>
            </a:r>
          </a:p>
          <a:p>
            <a:pPr marL="0" indent="0">
              <a:buNone/>
            </a:pPr>
            <a:r>
              <a:rPr lang="sl-SI" dirty="0"/>
              <a:t>	</a:t>
            </a:r>
            <a:r>
              <a:rPr lang="sl-SI" dirty="0" smtClean="0"/>
              <a:t>- Večkratni zagon, povprečni seštevek nagrade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Kvalitativni</a:t>
            </a:r>
            <a:r>
              <a:rPr lang="en-US" dirty="0" smtClean="0"/>
              <a:t> </a:t>
            </a:r>
            <a:r>
              <a:rPr lang="en-US" dirty="0" err="1" smtClean="0"/>
              <a:t>kriteriji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GB" dirty="0" err="1" smtClean="0"/>
              <a:t>Upoštevanje</a:t>
            </a:r>
            <a:r>
              <a:rPr lang="en-GB" dirty="0" smtClean="0"/>
              <a:t> </a:t>
            </a:r>
            <a:r>
              <a:rPr lang="en-GB" dirty="0" err="1"/>
              <a:t>zahtev</a:t>
            </a:r>
            <a:r>
              <a:rPr lang="en-GB" dirty="0"/>
              <a:t> in </a:t>
            </a:r>
            <a:r>
              <a:rPr lang="en-GB" dirty="0" err="1" smtClean="0"/>
              <a:t>funkcionalnosti</a:t>
            </a:r>
            <a:endParaRPr lang="en-GB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GB" dirty="0" err="1" smtClean="0"/>
              <a:t>Izvirnost</a:t>
            </a:r>
            <a:r>
              <a:rPr lang="en-GB" dirty="0" smtClean="0"/>
              <a:t> </a:t>
            </a:r>
            <a:r>
              <a:rPr lang="en-GB" dirty="0" err="1" smtClean="0"/>
              <a:t>rešitve</a:t>
            </a:r>
            <a:endParaRPr lang="en-GB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it-IT" dirty="0" err="1" smtClean="0"/>
              <a:t>Enostavnost</a:t>
            </a:r>
            <a:r>
              <a:rPr lang="it-IT" dirty="0" smtClean="0"/>
              <a:t> </a:t>
            </a:r>
            <a:r>
              <a:rPr lang="it-IT" dirty="0" err="1"/>
              <a:t>uporabe</a:t>
            </a:r>
            <a:r>
              <a:rPr lang="it-IT" dirty="0"/>
              <a:t> in </a:t>
            </a:r>
            <a:r>
              <a:rPr lang="it-IT" dirty="0" err="1"/>
              <a:t>priložena</a:t>
            </a:r>
            <a:r>
              <a:rPr lang="it-IT" dirty="0"/>
              <a:t> </a:t>
            </a:r>
            <a:r>
              <a:rPr lang="it-IT" dirty="0" err="1"/>
              <a:t>navodila</a:t>
            </a:r>
            <a:r>
              <a:rPr lang="it-IT" dirty="0"/>
              <a:t> za </a:t>
            </a:r>
            <a:r>
              <a:rPr lang="it-IT" dirty="0" err="1" smtClean="0"/>
              <a:t>zagon</a:t>
            </a:r>
            <a:endParaRPr lang="it-IT" dirty="0" smtClean="0"/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dirty="0" smtClean="0"/>
              <a:t>- </a:t>
            </a:r>
            <a:r>
              <a:rPr lang="en-GB" dirty="0" err="1" smtClean="0"/>
              <a:t>Berljivost</a:t>
            </a:r>
            <a:r>
              <a:rPr lang="en-GB" dirty="0" smtClean="0"/>
              <a:t> </a:t>
            </a:r>
            <a:r>
              <a:rPr lang="en-GB" dirty="0" err="1"/>
              <a:t>izvorne</a:t>
            </a:r>
            <a:r>
              <a:rPr lang="en-GB" dirty="0"/>
              <a:t> </a:t>
            </a:r>
            <a:r>
              <a:rPr lang="en-GB" dirty="0" err="1"/>
              <a:t>kode</a:t>
            </a:r>
            <a:r>
              <a:rPr lang="en-GB" dirty="0"/>
              <a:t> in </a:t>
            </a:r>
            <a:r>
              <a:rPr lang="en-GB" dirty="0" err="1"/>
              <a:t>verzioniranje</a:t>
            </a:r>
            <a:r>
              <a:rPr lang="en-GB" dirty="0"/>
              <a:t> (</a:t>
            </a:r>
            <a:r>
              <a:rPr lang="en-GB" dirty="0" err="1"/>
              <a:t>priporočamo</a:t>
            </a:r>
            <a:r>
              <a:rPr lang="en-GB" dirty="0"/>
              <a:t> </a:t>
            </a:r>
            <a:r>
              <a:rPr lang="en-GB" dirty="0" err="1"/>
              <a:t>GitHub</a:t>
            </a:r>
            <a:r>
              <a:rPr lang="en-GB" dirty="0"/>
              <a:t>)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44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7654" y="1035414"/>
            <a:ext cx="16594876" cy="1360948"/>
          </a:xfrm>
        </p:spPr>
        <p:txBody>
          <a:bodyPr/>
          <a:lstStyle/>
          <a:p>
            <a:r>
              <a:rPr lang="en-US" cap="none" dirty="0" err="1" smtClean="0"/>
              <a:t>Kako</a:t>
            </a:r>
            <a:r>
              <a:rPr lang="en-US" cap="none" dirty="0" smtClean="0"/>
              <a:t> je ta </a:t>
            </a:r>
            <a:r>
              <a:rPr lang="en-US" cap="none" dirty="0" err="1" smtClean="0"/>
              <a:t>izziv</a:t>
            </a:r>
            <a:r>
              <a:rPr lang="en-US" cap="none" dirty="0" smtClean="0"/>
              <a:t> </a:t>
            </a:r>
            <a:r>
              <a:rPr lang="en-US" cap="none" dirty="0" err="1" smtClean="0"/>
              <a:t>povezan</a:t>
            </a:r>
            <a:r>
              <a:rPr lang="en-US" cap="none" dirty="0" smtClean="0"/>
              <a:t> s </a:t>
            </a:r>
            <a:r>
              <a:rPr lang="en-US" cap="none" dirty="0" err="1" smtClean="0"/>
              <a:t>Celtro</a:t>
            </a:r>
            <a:endParaRPr lang="en-GB" cap="none" dirty="0"/>
          </a:p>
        </p:txBody>
      </p:sp>
      <p:grpSp>
        <p:nvGrpSpPr>
          <p:cNvPr id="10" name="Group 9"/>
          <p:cNvGrpSpPr/>
          <p:nvPr/>
        </p:nvGrpSpPr>
        <p:grpSpPr>
          <a:xfrm>
            <a:off x="1343641" y="2805113"/>
            <a:ext cx="14891970" cy="5600700"/>
            <a:chOff x="1750769" y="2805113"/>
            <a:chExt cx="14891970" cy="56007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0769" y="2805113"/>
              <a:ext cx="4200525" cy="560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492" y="2805113"/>
              <a:ext cx="4200525" cy="5600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42214" y="2805113"/>
              <a:ext cx="4200525" cy="560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66" y="3328362"/>
            <a:ext cx="748739" cy="26565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89" y="3328362"/>
            <a:ext cx="748739" cy="265658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5611" y="3328362"/>
            <a:ext cx="748739" cy="26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_wip_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Template_wip_1.pot</Template>
  <TotalTime>10771</TotalTime>
  <Words>121</Words>
  <Application>Microsoft Office PowerPoint</Application>
  <PresentationFormat>Custom</PresentationFormat>
  <Paragraphs>51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Template_wip_1</vt:lpstr>
      <vt:lpstr>PowerPoint Presentation</vt:lpstr>
      <vt:lpstr>Testno razvojno okolje</vt:lpstr>
      <vt:lpstr>Testno razvojno okolje</vt:lpstr>
      <vt:lpstr>Primer tipične komunikacije</vt:lpstr>
      <vt:lpstr>PowerPoint Presentation</vt:lpstr>
      <vt:lpstr>Evalvacijsko okolje</vt:lpstr>
      <vt:lpstr>Kriteriji ocenjevanja</vt:lpstr>
      <vt:lpstr>Kako je ta izziv povezan s Celtro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Ajda Rotar</dc:creator>
  <cp:lastModifiedBy>e8admin</cp:lastModifiedBy>
  <cp:revision>668</cp:revision>
  <dcterms:created xsi:type="dcterms:W3CDTF">2014-04-15T09:18:31Z</dcterms:created>
  <dcterms:modified xsi:type="dcterms:W3CDTF">2014-10-09T12:12:57Z</dcterms:modified>
</cp:coreProperties>
</file>